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A7EF-647B-4000-A55D-2173872F00C0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F2220-517C-423D-84FC-CA28B335DF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log.gov.ru/" TargetMode="External"/><Relationship Id="rId11" Type="http://schemas.openxmlformats.org/officeDocument/2006/relationships/image" Target="../media/image9.jpeg"/><Relationship Id="rId5" Type="http://schemas.openxmlformats.org/officeDocument/2006/relationships/image" Target="../media/image4.png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jpeg"/><Relationship Id="rId18" Type="http://schemas.openxmlformats.org/officeDocument/2006/relationships/image" Target="../media/image27.jpe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12" Type="http://schemas.openxmlformats.org/officeDocument/2006/relationships/image" Target="../media/image21.jpeg"/><Relationship Id="rId17" Type="http://schemas.openxmlformats.org/officeDocument/2006/relationships/image" Target="../media/image26.jpeg"/><Relationship Id="rId2" Type="http://schemas.openxmlformats.org/officeDocument/2006/relationships/image" Target="../media/image11.jpeg"/><Relationship Id="rId16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24.jpeg"/><Relationship Id="rId10" Type="http://schemas.openxmlformats.org/officeDocument/2006/relationships/image" Target="../media/image19.png"/><Relationship Id="rId19" Type="http://schemas.openxmlformats.org/officeDocument/2006/relationships/image" Target="../media/image28.jpeg"/><Relationship Id="rId4" Type="http://schemas.openxmlformats.org/officeDocument/2006/relationships/image" Target="../media/image13.jpeg"/><Relationship Id="rId9" Type="http://schemas.openxmlformats.org/officeDocument/2006/relationships/image" Target="../media/image18.png"/><Relationship Id="rId1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chelovechki-dlia-prezentatsii-67.jpg"/>
          <p:cNvPicPr>
            <a:picLocks noChangeAspect="1"/>
          </p:cNvPicPr>
          <p:nvPr/>
        </p:nvPicPr>
        <p:blipFill>
          <a:blip r:embed="rId2" cstate="print"/>
          <a:srcRect l="7797" t="5264" r="6416"/>
          <a:stretch>
            <a:fillRect/>
          </a:stretch>
        </p:blipFill>
        <p:spPr>
          <a:xfrm>
            <a:off x="71438" y="5572262"/>
            <a:ext cx="1571604" cy="1285762"/>
          </a:xfrm>
          <a:prstGeom prst="rect">
            <a:avLst/>
          </a:prstGeom>
        </p:spPr>
      </p:pic>
      <p:pic>
        <p:nvPicPr>
          <p:cNvPr id="7" name="Рисунок 6" descr="1646408903_2-kartinkin-net-p-kartinki-dlya-prezentatsii-chelovechki-bez-2.png"/>
          <p:cNvPicPr>
            <a:picLocks noChangeAspect="1"/>
          </p:cNvPicPr>
          <p:nvPr/>
        </p:nvPicPr>
        <p:blipFill>
          <a:blip r:embed="rId3" cstate="print"/>
          <a:srcRect l="9589" r="16438"/>
          <a:stretch>
            <a:fillRect/>
          </a:stretch>
        </p:blipFill>
        <p:spPr>
          <a:xfrm>
            <a:off x="71406" y="1428858"/>
            <a:ext cx="1003961" cy="13572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142852"/>
            <a:ext cx="8786874" cy="6500858"/>
            <a:chOff x="214282" y="142852"/>
            <a:chExt cx="8786874" cy="6500858"/>
          </a:xfrm>
        </p:grpSpPr>
        <p:sp>
          <p:nvSpPr>
            <p:cNvPr id="3" name="TextBox 2"/>
            <p:cNvSpPr txBox="1"/>
            <p:nvPr/>
          </p:nvSpPr>
          <p:spPr>
            <a:xfrm>
              <a:off x="7429520" y="214289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Межрайонная ИФНС России №19 по Пермскому краю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4" name="Рисунок 3" descr="герб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72264" y="142852"/>
              <a:ext cx="816257" cy="85725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238783" y="168123"/>
              <a:ext cx="22145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tx2">
                      <a:lumMod val="75000"/>
                    </a:schemeClr>
                  </a:solidFill>
                </a:rPr>
                <a:t>Оперативная помощь</a:t>
              </a:r>
              <a:endParaRPr lang="ru-RU" sz="1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282" y="714356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Разблокировка счета и вопросы по ЕНС</a:t>
              </a:r>
              <a:endPara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282" y="385762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Получение рассрочки/отсрочки</a:t>
              </a:r>
              <a:endPara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14" name="Рисунок 13" descr="image160-631x720.png"/>
            <p:cNvPicPr>
              <a:picLocks noChangeAspect="1"/>
            </p:cNvPicPr>
            <p:nvPr/>
          </p:nvPicPr>
          <p:blipFill>
            <a:blip r:embed="rId5" cstate="print"/>
            <a:srcRect b="2187"/>
            <a:stretch>
              <a:fillRect/>
            </a:stretch>
          </p:blipFill>
          <p:spPr>
            <a:xfrm>
              <a:off x="3071802" y="5286388"/>
              <a:ext cx="1216032" cy="1357200"/>
            </a:xfrm>
            <a:prstGeom prst="rect">
              <a:avLst/>
            </a:prstGeom>
          </p:spPr>
        </p:pic>
        <p:sp>
          <p:nvSpPr>
            <p:cNvPr id="19" name="Прямоугольник 18"/>
            <p:cNvSpPr/>
            <p:nvPr/>
          </p:nvSpPr>
          <p:spPr>
            <a:xfrm>
              <a:off x="6715140" y="5857892"/>
              <a:ext cx="2143140" cy="785818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</a:rPr>
                <a:t>8-800-222-22-22</a:t>
              </a:r>
              <a:br>
                <a:rPr lang="ru-RU" sz="1600" b="1" dirty="0" smtClean="0">
                  <a:solidFill>
                    <a:schemeClr val="bg1"/>
                  </a:solidFill>
                </a:rPr>
              </a:br>
              <a:r>
                <a:rPr lang="en-US" sz="1600" b="1" dirty="0" smtClean="0">
                  <a:solidFill>
                    <a:schemeClr val="bg1"/>
                  </a:solidFill>
                </a:rPr>
                <a:t>www.nalog.gov.ru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849288" y="214290"/>
              <a:ext cx="8008992" cy="6070703"/>
              <a:chOff x="849288" y="214290"/>
              <a:chExt cx="8008992" cy="6070703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3428992" y="214290"/>
                <a:ext cx="221457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6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Уважаемые  налогоплательщики!</a:t>
                </a:r>
                <a:endParaRPr lang="ru-RU" sz="16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357554" y="1004535"/>
                <a:ext cx="221457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На сайте Федеральной налоговой службы </a:t>
                </a:r>
                <a:r>
                  <a:rPr lang="en-US" sz="12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  <a:hlinkClick r:id="rId6"/>
                  </a:rPr>
                  <a:t>www.nalog.gov.ru</a:t>
                </a:r>
                <a:r>
                  <a:rPr lang="ru-RU" sz="12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можно получить информацию круглосуточно, не выходя из дома</a:t>
                </a:r>
                <a:endParaRPr lang="ru-RU" sz="12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357554" y="4335487"/>
                <a:ext cx="22145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Официальное сообщество «</a:t>
                </a:r>
                <a:r>
                  <a:rPr lang="ru-RU" sz="1200" b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ВКонтакте</a:t>
                </a:r>
                <a:r>
                  <a:rPr lang="ru-RU" sz="1200" b="1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»</a:t>
                </a:r>
                <a:endParaRPr lang="ru-RU" sz="1200" b="1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pic>
            <p:nvPicPr>
              <p:cNvPr id="13" name="Рисунок 12" descr="497237116-distancionnoe_poluchenie_vysshego_obrazovanie___innovacionnyy_podhod_k_obrazovatel_nomu_processu.jpg"/>
              <p:cNvPicPr>
                <a:picLocks noChangeAspect="1"/>
              </p:cNvPicPr>
              <p:nvPr/>
            </p:nvPicPr>
            <p:blipFill>
              <a:blip r:embed="rId7" cstate="print"/>
              <a:srcRect l="6250" r="10416"/>
              <a:stretch>
                <a:fillRect/>
              </a:stretch>
            </p:blipFill>
            <p:spPr>
              <a:xfrm>
                <a:off x="3214678" y="2714620"/>
                <a:ext cx="1131008" cy="1357200"/>
              </a:xfrm>
              <a:prstGeom prst="rect">
                <a:avLst/>
              </a:prstGeom>
            </p:spPr>
          </p:pic>
          <p:pic>
            <p:nvPicPr>
              <p:cNvPr id="16" name="Рисунок 15" descr="1679366619_zefirka-club-p-belie-chelovechki-dlya-prezentatsii-na-pro-94.jpg"/>
              <p:cNvPicPr>
                <a:picLocks noChangeAspect="1"/>
              </p:cNvPicPr>
              <p:nvPr/>
            </p:nvPicPr>
            <p:blipFill>
              <a:blip r:embed="rId8" cstate="print"/>
              <a:srcRect l="20459" t="6250" r="18668" b="10416"/>
              <a:stretch>
                <a:fillRect/>
              </a:stretch>
            </p:blipFill>
            <p:spPr>
              <a:xfrm>
                <a:off x="6858016" y="2601160"/>
                <a:ext cx="1857388" cy="2185162"/>
              </a:xfrm>
              <a:prstGeom prst="rect">
                <a:avLst/>
              </a:prstGeom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6643702" y="1643050"/>
                <a:ext cx="221457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b="1" dirty="0" smtClean="0">
                    <a:solidFill>
                      <a:schemeClr val="tx2"/>
                    </a:solidFill>
                  </a:rPr>
                  <a:t>Услуга в </a:t>
                </a:r>
                <a:br>
                  <a:rPr lang="ru-RU" sz="2000" b="1" dirty="0" smtClean="0">
                    <a:solidFill>
                      <a:schemeClr val="tx2"/>
                    </a:solidFill>
                  </a:rPr>
                </a:br>
                <a:r>
                  <a:rPr lang="ru-RU" sz="2000" b="1" dirty="0" smtClean="0">
                    <a:solidFill>
                      <a:schemeClr val="tx2"/>
                    </a:solidFill>
                  </a:rPr>
                  <a:t>«Один Клик»</a:t>
                </a:r>
                <a:endParaRPr lang="ru-RU" sz="2000" b="1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24" name="Рисунок 23"/>
              <p:cNvPicPr/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7624" y="1486735"/>
                <a:ext cx="1188000" cy="11880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9288" y="4443426"/>
                <a:ext cx="1080000" cy="10455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44008" y="5217494"/>
                <a:ext cx="1080000" cy="1067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6708" y="2674735"/>
                <a:ext cx="1257300" cy="1257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образ.jpg"/>
          <p:cNvPicPr>
            <a:picLocks noChangeAspect="1"/>
          </p:cNvPicPr>
          <p:nvPr/>
        </p:nvPicPr>
        <p:blipFill>
          <a:blip r:embed="rId2" cstate="print"/>
          <a:srcRect t="7001" r="33679" b="5485"/>
          <a:stretch>
            <a:fillRect/>
          </a:stretch>
        </p:blipFill>
        <p:spPr>
          <a:xfrm>
            <a:off x="0" y="5286388"/>
            <a:ext cx="1140048" cy="1357200"/>
          </a:xfrm>
          <a:prstGeom prst="rect">
            <a:avLst/>
          </a:prstGeom>
        </p:spPr>
      </p:pic>
      <p:pic>
        <p:nvPicPr>
          <p:cNvPr id="5" name="Рисунок 4" descr="1677957210_bogatyr-club-p-chelovechki-dlya-prezentatsii-foni-vkontak-6.jpg"/>
          <p:cNvPicPr>
            <a:picLocks noChangeAspect="1"/>
          </p:cNvPicPr>
          <p:nvPr/>
        </p:nvPicPr>
        <p:blipFill>
          <a:blip r:embed="rId3"/>
          <a:srcRect l="64641" t="50430" r="2429" b="19503"/>
          <a:stretch>
            <a:fillRect/>
          </a:stretch>
        </p:blipFill>
        <p:spPr>
          <a:xfrm>
            <a:off x="0" y="1211033"/>
            <a:ext cx="1486591" cy="1357322"/>
          </a:xfrm>
          <a:prstGeom prst="rect">
            <a:avLst/>
          </a:prstGeom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69" y="5703807"/>
            <a:ext cx="1110857" cy="1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Группа 14"/>
          <p:cNvGrpSpPr/>
          <p:nvPr/>
        </p:nvGrpSpPr>
        <p:grpSpPr>
          <a:xfrm>
            <a:off x="71496" y="47901"/>
            <a:ext cx="8858222" cy="6625966"/>
            <a:chOff x="71496" y="47901"/>
            <a:chExt cx="8858222" cy="6625966"/>
          </a:xfrm>
        </p:grpSpPr>
        <p:pic>
          <p:nvPicPr>
            <p:cNvPr id="24" name="Рисунок 23" descr="20dd95e4ee1d11dd227356163fe041a6.jpg"/>
            <p:cNvPicPr>
              <a:picLocks noChangeAspect="1"/>
            </p:cNvPicPr>
            <p:nvPr/>
          </p:nvPicPr>
          <p:blipFill>
            <a:blip r:embed="rId5" cstate="print"/>
            <a:srcRect l="13592" t="1666" r="16019"/>
            <a:stretch>
              <a:fillRect/>
            </a:stretch>
          </p:blipFill>
          <p:spPr>
            <a:xfrm>
              <a:off x="6732240" y="5316667"/>
              <a:ext cx="667101" cy="1357200"/>
            </a:xfrm>
            <a:prstGeom prst="rect">
              <a:avLst/>
            </a:prstGeom>
          </p:spPr>
        </p:pic>
        <p:pic>
          <p:nvPicPr>
            <p:cNvPr id="1026" name="Picture 2" descr="C:\Users\user\Desktop\през_проект\images.jp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6429388" y="928792"/>
              <a:ext cx="1110934" cy="1357200"/>
            </a:xfrm>
            <a:prstGeom prst="rect">
              <a:avLst/>
            </a:prstGeom>
            <a:noFill/>
          </p:spPr>
        </p:pic>
        <p:pic>
          <p:nvPicPr>
            <p:cNvPr id="6" name="Рисунок 5" descr="мед.png"/>
            <p:cNvPicPr>
              <a:picLocks noChangeAspect="1"/>
            </p:cNvPicPr>
            <p:nvPr/>
          </p:nvPicPr>
          <p:blipFill>
            <a:blip r:embed="rId7" cstate="print"/>
            <a:srcRect l="17074" r="14625" b="7306"/>
            <a:stretch>
              <a:fillRect/>
            </a:stretch>
          </p:blipFill>
          <p:spPr>
            <a:xfrm>
              <a:off x="71496" y="3143248"/>
              <a:ext cx="1000042" cy="1357200"/>
            </a:xfrm>
            <a:prstGeom prst="rect">
              <a:avLst/>
            </a:prstGeom>
          </p:spPr>
        </p:pic>
        <p:pic>
          <p:nvPicPr>
            <p:cNvPr id="8" name="Рисунок 7" descr="пенсия.jpg"/>
            <p:cNvPicPr>
              <a:picLocks noChangeAspect="1"/>
            </p:cNvPicPr>
            <p:nvPr/>
          </p:nvPicPr>
          <p:blipFill>
            <a:blip r:embed="rId8" cstate="print"/>
            <a:srcRect l="4444"/>
            <a:stretch>
              <a:fillRect/>
            </a:stretch>
          </p:blipFill>
          <p:spPr>
            <a:xfrm>
              <a:off x="3143240" y="3071810"/>
              <a:ext cx="1296880" cy="1357200"/>
            </a:xfrm>
            <a:prstGeom prst="rect">
              <a:avLst/>
            </a:prstGeom>
          </p:spPr>
        </p:pic>
        <p:pic>
          <p:nvPicPr>
            <p:cNvPr id="9" name="Рисунок 8" descr="страх.png"/>
            <p:cNvPicPr>
              <a:picLocks noChangeAspect="1"/>
            </p:cNvPicPr>
            <p:nvPr/>
          </p:nvPicPr>
          <p:blipFill>
            <a:blip r:embed="rId9"/>
            <a:srcRect l="13784" t="7864" r="13848" b="9566"/>
            <a:stretch>
              <a:fillRect/>
            </a:stretch>
          </p:blipFill>
          <p:spPr>
            <a:xfrm>
              <a:off x="3071802" y="1227575"/>
              <a:ext cx="1357200" cy="135720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197182" y="564146"/>
              <a:ext cx="2214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Справка об уплате физкультурно-оздоровительных услуг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282" y="2610145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Справка об уплате медицинских услуг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282" y="4714884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Справка об уплате образовательных услуг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32666" y="656478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Справка об уплате страховых взносов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57554" y="2610145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Справка об уплате пенсионных взносов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357554" y="4714884"/>
              <a:ext cx="221457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Сервис «Уплата налогов и госпошлин» </a:t>
              </a:r>
              <a:b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на сайте ФНС России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57554" y="5314906"/>
              <a:ext cx="22145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www.nalog.gov.ru</a:t>
              </a:r>
              <a:endParaRPr lang="ru-RU" sz="2000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715140" y="357166"/>
              <a:ext cx="2214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Личный кабинет для налогоплательщика – физического лица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15140" y="2568355"/>
              <a:ext cx="22145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Личный кабинет для налогоплательщика </a:t>
              </a:r>
              <a:b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(вход через портал </a:t>
              </a:r>
              <a:r>
                <a:rPr lang="ru-RU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Госуслуги</a:t>
              </a:r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)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2" name="Рисунок 21" descr="image029-1-720x720.png"/>
            <p:cNvPicPr>
              <a:picLocks noChangeAspect="1"/>
            </p:cNvPicPr>
            <p:nvPr/>
          </p:nvPicPr>
          <p:blipFill>
            <a:blip r:embed="rId10" cstate="print"/>
            <a:srcRect l="14634" r="17072" b="4877"/>
            <a:stretch>
              <a:fillRect/>
            </a:stretch>
          </p:blipFill>
          <p:spPr>
            <a:xfrm>
              <a:off x="6572264" y="3143370"/>
              <a:ext cx="974400" cy="13572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6715140" y="4714884"/>
              <a:ext cx="22145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Приложение </a:t>
              </a:r>
              <a:b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</a:br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«Сбербанк </a:t>
              </a:r>
              <a:r>
                <a:rPr lang="ru-RU" sz="1200" b="1" dirty="0" err="1" smtClean="0">
                  <a:solidFill>
                    <a:schemeClr val="tx2">
                      <a:lumMod val="75000"/>
                    </a:schemeClr>
                  </a:solidFill>
                </a:rPr>
                <a:t>Онлайн</a:t>
              </a:r>
              <a:r>
                <a:rPr lang="ru-RU" sz="1200" b="1" dirty="0" smtClean="0">
                  <a:solidFill>
                    <a:schemeClr val="tx2">
                      <a:lumMod val="75000"/>
                    </a:schemeClr>
                  </a:solidFill>
                </a:rPr>
                <a:t>»</a:t>
              </a:r>
              <a:endParaRPr lang="ru-RU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9016" y="1179099"/>
              <a:ext cx="1004804" cy="9537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6054" y="3207158"/>
              <a:ext cx="1003236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7" name="Picture 9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6109" y="5445344"/>
              <a:ext cx="1168226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0410" y="1412776"/>
              <a:ext cx="1080000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1759" y="3107548"/>
              <a:ext cx="1080001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1571" y="5445224"/>
              <a:ext cx="1080000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8568" y="1488355"/>
              <a:ext cx="1080000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3197" y="3140968"/>
              <a:ext cx="1080000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" name="Picture 5"/>
            <p:cNvPicPr>
              <a:picLocks noChangeAspect="1" noChangeArrowheads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4626" y="3228360"/>
              <a:ext cx="1080000" cy="108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7" name="TextBox 36"/>
            <p:cNvSpPr txBox="1"/>
            <p:nvPr/>
          </p:nvSpPr>
          <p:spPr>
            <a:xfrm>
              <a:off x="683568" y="47901"/>
              <a:ext cx="48885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Новые справки для получения социального вычета по возврату налога на доходы физических лиц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102</Words>
  <Application>Microsoft Office PowerPoint</Application>
  <PresentationFormat>Экран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Нецветаева Инна Брониславовна</cp:lastModifiedBy>
  <cp:revision>36</cp:revision>
  <cp:lastPrinted>2024-10-03T11:21:41Z</cp:lastPrinted>
  <dcterms:created xsi:type="dcterms:W3CDTF">2024-10-02T14:23:30Z</dcterms:created>
  <dcterms:modified xsi:type="dcterms:W3CDTF">2024-10-07T10:30:49Z</dcterms:modified>
</cp:coreProperties>
</file>